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sldIdLst>
    <p:sldId id="256" r:id="rId2"/>
    <p:sldId id="257" r:id="rId3"/>
    <p:sldId id="259" r:id="rId4"/>
    <p:sldId id="258" r:id="rId5"/>
    <p:sldId id="264" r:id="rId6"/>
    <p:sldId id="260" r:id="rId7"/>
    <p:sldId id="266" r:id="rId8"/>
    <p:sldId id="270" r:id="rId9"/>
    <p:sldId id="279" r:id="rId10"/>
    <p:sldId id="271" r:id="rId11"/>
    <p:sldId id="273" r:id="rId12"/>
    <p:sldId id="272" r:id="rId13"/>
    <p:sldId id="277" r:id="rId14"/>
    <p:sldId id="276" r:id="rId15"/>
    <p:sldId id="278" r:id="rId16"/>
    <p:sldId id="275" r:id="rId17"/>
    <p:sldId id="274" r:id="rId18"/>
    <p:sldId id="262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2" d="100"/>
          <a:sy n="72" d="100"/>
        </p:scale>
        <p:origin x="612" y="66"/>
      </p:cViewPr>
      <p:guideLst>
        <p:guide orient="horz" pos="3192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9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4354" y="3381203"/>
            <a:ext cx="9207275" cy="10618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6300" b="1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코로나 진단 예약 시스템</a:t>
            </a:r>
            <a:r>
              <a:rPr lang="ko-KR" altLang="en-US" sz="630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464354" y="1570305"/>
            <a:ext cx="8925713" cy="285714"/>
            <a:chOff x="1464354" y="1570305"/>
            <a:chExt cx="8925713" cy="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64354" y="1570305"/>
              <a:ext cx="8925713" cy="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354" y="8784735"/>
            <a:ext cx="8925713" cy="285714"/>
            <a:chOff x="1464354" y="8784735"/>
            <a:chExt cx="8925713" cy="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64354" y="8784735"/>
              <a:ext cx="8925713" cy="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07440" y="1570305"/>
            <a:ext cx="513920" cy="285714"/>
            <a:chOff x="16307440" y="1570305"/>
            <a:chExt cx="513920" cy="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07440" y="1570305"/>
              <a:ext cx="513920" cy="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7440" y="8784735"/>
            <a:ext cx="513920" cy="285714"/>
            <a:chOff x="16307440" y="8784735"/>
            <a:chExt cx="513920" cy="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07440" y="8784735"/>
              <a:ext cx="513920" cy="28571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81200" y="5372100"/>
            <a:ext cx="478553" cy="5886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endParaRPr lang="en-US" sz="3300">
              <a:solidFill>
                <a:srgbClr val="445CE9"/>
              </a:solidFill>
              <a:latin typeface="Gmarket Sans Bold"/>
              <a:cs typeface="Gmarket Sans 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261624" y="5399067"/>
            <a:ext cx="2209849" cy="64285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445CE9"/>
                </a:solidFill>
                <a:latin typeface="Noto Sans CJK KR Bold"/>
                <a:cs typeface="Noto Sans CJK KR Bold"/>
              </a:rPr>
              <a:t>TIMING</a:t>
            </a:r>
            <a:endParaRPr lang="en-US"/>
          </a:p>
        </p:txBody>
      </p:sp>
      <p:pic>
        <p:nvPicPr>
          <p:cNvPr id="1013" name="그림 10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77510" y="1856019"/>
            <a:ext cx="6501586" cy="6501586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699D719E-5F1E-4019-960D-2845DE7A0898}"/>
              </a:ext>
            </a:extLst>
          </p:cNvPr>
          <p:cNvSpPr txBox="1"/>
          <p:nvPr/>
        </p:nvSpPr>
        <p:spPr>
          <a:xfrm>
            <a:off x="1482497" y="5843969"/>
            <a:ext cx="4188722" cy="5386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900" b="1" i="0" u="none" strike="noStrike" kern="1200" cap="none" spc="0" normalizeH="0" baseline="0" dirty="0" err="1">
                <a:solidFill>
                  <a:srgbClr val="445CE9"/>
                </a:solidFill>
                <a:latin typeface="Noto Sans CJK KR Medium"/>
                <a:cs typeface="Noto Sans CJK KR Medium"/>
              </a:rPr>
              <a:t>김건학</a:t>
            </a:r>
            <a:r>
              <a:rPr kumimoji="0" lang="en-US" altLang="ko-KR" sz="2900" b="1" i="0" u="none" strike="noStrike" kern="1200" cap="none" spc="0" normalizeH="0" baseline="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,</a:t>
            </a:r>
            <a:r>
              <a:rPr kumimoji="0" lang="ko-KR" altLang="en-US" sz="2900" b="1" i="0" u="none" strike="noStrike" kern="1200" cap="none" spc="0" normalizeH="0" baseline="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 김현민</a:t>
            </a:r>
            <a:r>
              <a:rPr kumimoji="0" lang="en-US" altLang="ko-KR" sz="2900" b="1" i="0" u="none" strike="noStrike" kern="1200" cap="none" spc="0" normalizeH="0" baseline="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,</a:t>
            </a:r>
            <a:r>
              <a:rPr kumimoji="0" lang="ko-KR" altLang="en-US" sz="2900" b="1" i="0" u="none" strike="noStrike" kern="1200" cap="none" spc="0" normalizeH="0" baseline="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 한줄기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8528417-7C93-4FA8-9C68-7DBEC7E42B87}"/>
              </a:ext>
            </a:extLst>
          </p:cNvPr>
          <p:cNvSpPr txBox="1"/>
          <p:nvPr/>
        </p:nvSpPr>
        <p:spPr>
          <a:xfrm>
            <a:off x="1464354" y="1131397"/>
            <a:ext cx="12851457" cy="4770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 </a:t>
            </a:r>
            <a:r>
              <a:rPr kumimoji="0" lang="ko-KR" altLang="en-US" sz="2500" b="1" i="0" u="none" strike="noStrike" kern="1200" cap="none" spc="0" normalizeH="0" baseline="0" dirty="0" err="1">
                <a:solidFill>
                  <a:srgbClr val="445CE9"/>
                </a:solidFill>
                <a:latin typeface="Noto Sans CJK KR Medium"/>
                <a:cs typeface="Noto Sans CJK KR Medium"/>
              </a:rPr>
              <a:t>인피니트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 헬스케어 개발자 양성 과정 미니프로젝트</a:t>
            </a:r>
            <a:endParaRPr kumimoji="0" lang="ko-KR" altLang="en-US" sz="2900" b="1" i="0" u="none" strike="noStrike" kern="1200" cap="none" spc="0" normalizeH="0" baseline="0" dirty="0">
              <a:solidFill>
                <a:srgbClr val="445CE9"/>
              </a:solidFill>
              <a:latin typeface="Noto Sans CJK KR Medium"/>
              <a:cs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9E2F20-87F2-4A5A-A424-98D875F82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43100"/>
            <a:ext cx="7467600" cy="5477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8AEAD8-A4D0-4622-9904-CEC4369B0085}"/>
              </a:ext>
            </a:extLst>
          </p:cNvPr>
          <p:cNvSpPr txBox="1"/>
          <p:nvPr/>
        </p:nvSpPr>
        <p:spPr>
          <a:xfrm>
            <a:off x="5410200" y="1409700"/>
            <a:ext cx="11430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환자 검색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444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242B54-44D0-4035-83CB-0D6591EF2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3889"/>
            <a:ext cx="7372995" cy="785922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F3E483F-867B-478B-B9F1-36536CD5D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807" y="1213889"/>
            <a:ext cx="8135485" cy="73733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2F7F98-050B-4FBD-A952-FC534C388D37}"/>
              </a:ext>
            </a:extLst>
          </p:cNvPr>
          <p:cNvSpPr txBox="1"/>
          <p:nvPr/>
        </p:nvSpPr>
        <p:spPr>
          <a:xfrm>
            <a:off x="1219200" y="647700"/>
            <a:ext cx="12954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환자 예약</a:t>
            </a:r>
          </a:p>
        </p:txBody>
      </p:sp>
    </p:spTree>
    <p:extLst>
      <p:ext uri="{BB962C8B-B14F-4D97-AF65-F5344CB8AC3E}">
        <p14:creationId xmlns:p14="http://schemas.microsoft.com/office/powerpoint/2010/main" val="314021428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5CC730E-352C-4441-9F5F-FB6B0947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00100"/>
            <a:ext cx="5229954" cy="294363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663F61A-C679-4697-AC2F-D6432EA73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922308"/>
            <a:ext cx="5229955" cy="567769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A018D0-CADD-4AD8-9B99-A7693B88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929254"/>
            <a:ext cx="5306165" cy="212437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C9511D8-4CA8-47D4-A47E-1653BD354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594337"/>
            <a:ext cx="5382377" cy="591585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A9849A-C6AB-46AD-8C08-503969CF280C}"/>
              </a:ext>
            </a:extLst>
          </p:cNvPr>
          <p:cNvCxnSpPr>
            <a:cxnSpLocks/>
          </p:cNvCxnSpPr>
          <p:nvPr/>
        </p:nvCxnSpPr>
        <p:spPr>
          <a:xfrm flipV="1">
            <a:off x="5638800" y="1072425"/>
            <a:ext cx="6096000" cy="4293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B0AD754-25EE-42CA-820B-56CD9651E19B}"/>
              </a:ext>
            </a:extLst>
          </p:cNvPr>
          <p:cNvCxnSpPr>
            <a:cxnSpLocks/>
          </p:cNvCxnSpPr>
          <p:nvPr/>
        </p:nvCxnSpPr>
        <p:spPr>
          <a:xfrm flipV="1">
            <a:off x="4876800" y="3743736"/>
            <a:ext cx="6858000" cy="231416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7836C95-D16B-4079-BC12-C0CDF7581A25}"/>
              </a:ext>
            </a:extLst>
          </p:cNvPr>
          <p:cNvCxnSpPr>
            <a:cxnSpLocks/>
          </p:cNvCxnSpPr>
          <p:nvPr/>
        </p:nvCxnSpPr>
        <p:spPr>
          <a:xfrm flipV="1">
            <a:off x="4595748" y="3693765"/>
            <a:ext cx="7139052" cy="563780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98F18FE-0FED-4613-A63B-5A6718C0E84B}"/>
              </a:ext>
            </a:extLst>
          </p:cNvPr>
          <p:cNvCxnSpPr>
            <a:cxnSpLocks/>
          </p:cNvCxnSpPr>
          <p:nvPr/>
        </p:nvCxnSpPr>
        <p:spPr>
          <a:xfrm flipV="1">
            <a:off x="5638800" y="1072425"/>
            <a:ext cx="6096000" cy="76044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CD9880-A4D3-4BB7-9FCB-8F51E9B96FA4}"/>
              </a:ext>
            </a:extLst>
          </p:cNvPr>
          <p:cNvSpPr txBox="1"/>
          <p:nvPr/>
        </p:nvSpPr>
        <p:spPr>
          <a:xfrm>
            <a:off x="1981200" y="221083"/>
            <a:ext cx="11430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진료확인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62706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F78A467-BE06-4830-94C1-C48376EC0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038" y="1562100"/>
            <a:ext cx="6052162" cy="64282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2A9316-116B-40C4-AF87-0112036CC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47900"/>
            <a:ext cx="6356964" cy="44581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348CD-578D-4287-99B2-5D34E90B9012}"/>
              </a:ext>
            </a:extLst>
          </p:cNvPr>
          <p:cNvSpPr txBox="1"/>
          <p:nvPr/>
        </p:nvSpPr>
        <p:spPr>
          <a:xfrm>
            <a:off x="1524000" y="1714500"/>
            <a:ext cx="11430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병원 등록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1C7A2-CFD3-47AD-8DB1-994139E44D4C}"/>
              </a:ext>
            </a:extLst>
          </p:cNvPr>
          <p:cNvSpPr txBox="1"/>
          <p:nvPr/>
        </p:nvSpPr>
        <p:spPr>
          <a:xfrm>
            <a:off x="10407038" y="952500"/>
            <a:ext cx="34290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병원 검색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50504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C20A337-98A4-4708-AC7A-B8A3B9A14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543014"/>
            <a:ext cx="8994242" cy="5200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3B53A-04FD-442E-8588-C5A7BB5630DE}"/>
              </a:ext>
            </a:extLst>
          </p:cNvPr>
          <p:cNvSpPr txBox="1"/>
          <p:nvPr/>
        </p:nvSpPr>
        <p:spPr>
          <a:xfrm>
            <a:off x="4343400" y="2019300"/>
            <a:ext cx="34290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 환자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병원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누계 출력</a:t>
            </a:r>
          </a:p>
        </p:txBody>
      </p:sp>
    </p:spTree>
    <p:extLst>
      <p:ext uri="{BB962C8B-B14F-4D97-AF65-F5344CB8AC3E}">
        <p14:creationId xmlns:p14="http://schemas.microsoft.com/office/powerpoint/2010/main" val="324139763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A31655B-11D3-4C78-9C21-A3749CD65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5744"/>
              </p:ext>
            </p:extLst>
          </p:nvPr>
        </p:nvGraphicFramePr>
        <p:xfrm>
          <a:off x="2905960" y="1793675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771569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463632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723673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188952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242413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001021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95283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572634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5576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54056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84169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265AD4B2-D74C-4273-8470-609EBD33A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33467"/>
              </p:ext>
            </p:extLst>
          </p:nvPr>
        </p:nvGraphicFramePr>
        <p:xfrm>
          <a:off x="2819400" y="354330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771569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463632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723673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188952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242413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0010215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7795283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572634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5576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54056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84169"/>
                  </a:ext>
                </a:extLst>
              </a:tr>
            </a:tbl>
          </a:graphicData>
        </a:graphic>
      </p:graphicFrame>
      <p:sp>
        <p:nvSpPr>
          <p:cNvPr id="4" name="원호 3">
            <a:extLst>
              <a:ext uri="{FF2B5EF4-FFF2-40B4-BE49-F238E27FC236}">
                <a16:creationId xmlns:a16="http://schemas.microsoft.com/office/drawing/2014/main" id="{9ED24081-7330-412C-A2CC-6BE112C67127}"/>
              </a:ext>
            </a:extLst>
          </p:cNvPr>
          <p:cNvSpPr/>
          <p:nvPr/>
        </p:nvSpPr>
        <p:spPr>
          <a:xfrm flipH="1">
            <a:off x="2935268" y="879275"/>
            <a:ext cx="11172092" cy="182880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E016961B-F988-47E1-849C-919A042D87DF}"/>
              </a:ext>
            </a:extLst>
          </p:cNvPr>
          <p:cNvSpPr/>
          <p:nvPr/>
        </p:nvSpPr>
        <p:spPr>
          <a:xfrm rot="21405386">
            <a:off x="3087912" y="901641"/>
            <a:ext cx="11828098" cy="2525748"/>
          </a:xfrm>
          <a:prstGeom prst="arc">
            <a:avLst>
              <a:gd name="adj1" fmla="val 16200000"/>
              <a:gd name="adj2" fmla="val 2159121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8D69-E3A4-4157-9CF1-3AF5E867ECE5}"/>
              </a:ext>
            </a:extLst>
          </p:cNvPr>
          <p:cNvSpPr txBox="1"/>
          <p:nvPr/>
        </p:nvSpPr>
        <p:spPr>
          <a:xfrm>
            <a:off x="1659988" y="346637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patNum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F5C34-F456-4A58-B4F1-F3A07A51FA17}"/>
              </a:ext>
            </a:extLst>
          </p:cNvPr>
          <p:cNvSpPr txBox="1"/>
          <p:nvPr/>
        </p:nvSpPr>
        <p:spPr>
          <a:xfrm>
            <a:off x="1676400" y="175212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hosNum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A9ADE0E2-E87B-4293-A62A-CF1BEA0A01C7}"/>
              </a:ext>
            </a:extLst>
          </p:cNvPr>
          <p:cNvSpPr/>
          <p:nvPr/>
        </p:nvSpPr>
        <p:spPr>
          <a:xfrm flipH="1">
            <a:off x="2907132" y="2626180"/>
            <a:ext cx="11172092" cy="182880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27954442-BAB4-452A-AE86-784C0EB3912C}"/>
              </a:ext>
            </a:extLst>
          </p:cNvPr>
          <p:cNvSpPr/>
          <p:nvPr/>
        </p:nvSpPr>
        <p:spPr>
          <a:xfrm rot="21405386">
            <a:off x="3059776" y="2648546"/>
            <a:ext cx="11828098" cy="2525748"/>
          </a:xfrm>
          <a:prstGeom prst="arc">
            <a:avLst>
              <a:gd name="adj1" fmla="val 16200000"/>
              <a:gd name="adj2" fmla="val 2159121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BBB11-53BD-4EE5-8CE4-A53CBBC6D42C}"/>
              </a:ext>
            </a:extLst>
          </p:cNvPr>
          <p:cNvSpPr txBox="1"/>
          <p:nvPr/>
        </p:nvSpPr>
        <p:spPr>
          <a:xfrm>
            <a:off x="8059424" y="2252912"/>
            <a:ext cx="19812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PAT_SZ =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30</a:t>
            </a:r>
            <a:endParaRPr lang="ko-KR" altLang="en-US" sz="2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39E1E15-5564-4C4E-98AD-2A0852BD0EEE}"/>
              </a:ext>
            </a:extLst>
          </p:cNvPr>
          <p:cNvSpPr/>
          <p:nvPr/>
        </p:nvSpPr>
        <p:spPr>
          <a:xfrm>
            <a:off x="3352800" y="2164515"/>
            <a:ext cx="223720" cy="450298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DDE4EA8-A5C8-4658-AC0B-7256E29EEB29}"/>
              </a:ext>
            </a:extLst>
          </p:cNvPr>
          <p:cNvSpPr/>
          <p:nvPr/>
        </p:nvSpPr>
        <p:spPr>
          <a:xfrm>
            <a:off x="4599944" y="2159423"/>
            <a:ext cx="223720" cy="450298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830F839-98C4-42C7-A2E2-880F7FC9E903}"/>
              </a:ext>
            </a:extLst>
          </p:cNvPr>
          <p:cNvCxnSpPr>
            <a:cxnSpLocks/>
          </p:cNvCxnSpPr>
          <p:nvPr/>
        </p:nvCxnSpPr>
        <p:spPr>
          <a:xfrm flipV="1">
            <a:off x="0" y="4991397"/>
            <a:ext cx="18288000" cy="759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DFC971-9C3B-4C64-A296-9711E5698AB5}"/>
              </a:ext>
            </a:extLst>
          </p:cNvPr>
          <p:cNvSpPr txBox="1"/>
          <p:nvPr/>
        </p:nvSpPr>
        <p:spPr>
          <a:xfrm>
            <a:off x="1790156" y="6786825"/>
            <a:ext cx="2415277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국내환자 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InternalPatient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51A5C2-27A8-4CCC-8D9E-424FAD329ECD}"/>
              </a:ext>
            </a:extLst>
          </p:cNvPr>
          <p:cNvSpPr txBox="1"/>
          <p:nvPr/>
        </p:nvSpPr>
        <p:spPr>
          <a:xfrm>
            <a:off x="4419600" y="6778207"/>
            <a:ext cx="2415277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해외 유입 환자 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ExternalPatient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7BFEA6-82C6-404D-9F16-9411EE427124}"/>
              </a:ext>
            </a:extLst>
          </p:cNvPr>
          <p:cNvSpPr/>
          <p:nvPr/>
        </p:nvSpPr>
        <p:spPr>
          <a:xfrm>
            <a:off x="1219200" y="6057900"/>
            <a:ext cx="7086600" cy="24354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62D87D9-E9F4-4A5F-88B2-6C6C2DE9ABB4}"/>
              </a:ext>
            </a:extLst>
          </p:cNvPr>
          <p:cNvSpPr/>
          <p:nvPr/>
        </p:nvSpPr>
        <p:spPr>
          <a:xfrm>
            <a:off x="8305800" y="7048500"/>
            <a:ext cx="2057400" cy="646331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4FD0E-462F-4B29-9EAC-8636C1FC44AD}"/>
              </a:ext>
            </a:extLst>
          </p:cNvPr>
          <p:cNvSpPr txBox="1"/>
          <p:nvPr/>
        </p:nvSpPr>
        <p:spPr>
          <a:xfrm>
            <a:off x="8087560" y="506007"/>
            <a:ext cx="198120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HOS_SZ =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30</a:t>
            </a:r>
            <a:endParaRPr lang="ko-KR" altLang="en-US" sz="2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6D5D60-2169-4011-8254-D44FAE77681A}"/>
              </a:ext>
            </a:extLst>
          </p:cNvPr>
          <p:cNvSpPr txBox="1"/>
          <p:nvPr/>
        </p:nvSpPr>
        <p:spPr>
          <a:xfrm>
            <a:off x="10782299" y="7048500"/>
            <a:ext cx="1447801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SAVE</a:t>
            </a:r>
            <a:endParaRPr lang="ko-KR" altLang="en-US" sz="3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6C2284-8FE8-47ED-ADCE-3C9EDB7920AC}"/>
              </a:ext>
            </a:extLst>
          </p:cNvPr>
          <p:cNvSpPr txBox="1"/>
          <p:nvPr/>
        </p:nvSpPr>
        <p:spPr>
          <a:xfrm>
            <a:off x="457200" y="338210"/>
            <a:ext cx="3031588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SAVE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구조</a:t>
            </a:r>
          </a:p>
        </p:txBody>
      </p:sp>
    </p:spTree>
    <p:extLst>
      <p:ext uri="{BB962C8B-B14F-4D97-AF65-F5344CB8AC3E}">
        <p14:creationId xmlns:p14="http://schemas.microsoft.com/office/powerpoint/2010/main" val="30262306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2A00DF-8647-4BB1-87A0-5CD4D8ADC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14500"/>
            <a:ext cx="5885250" cy="618861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D25DA59-1C08-40D5-BF6A-01AD81CF4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123" y="5576416"/>
            <a:ext cx="7100455" cy="197082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A4B96B0-16FF-4F05-B2D6-5CF60049B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123" y="2752071"/>
            <a:ext cx="7100455" cy="1829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4041F7-6780-4197-A408-C78CAC3F5C26}"/>
              </a:ext>
            </a:extLst>
          </p:cNvPr>
          <p:cNvSpPr txBox="1"/>
          <p:nvPr/>
        </p:nvSpPr>
        <p:spPr>
          <a:xfrm>
            <a:off x="9548123" y="1866900"/>
            <a:ext cx="241527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국내환자 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InternalPatient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375AA-F350-4C25-981C-5A7DEFF42B8D}"/>
              </a:ext>
            </a:extLst>
          </p:cNvPr>
          <p:cNvSpPr txBox="1"/>
          <p:nvPr/>
        </p:nvSpPr>
        <p:spPr>
          <a:xfrm>
            <a:off x="9442513" y="4827906"/>
            <a:ext cx="241527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해외 유입 환자 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ExternalPatient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BC2CC1-8CE5-44F7-AD2A-3793BAA2349B}"/>
              </a:ext>
            </a:extLst>
          </p:cNvPr>
          <p:cNvSpPr txBox="1"/>
          <p:nvPr/>
        </p:nvSpPr>
        <p:spPr>
          <a:xfrm>
            <a:off x="1752600" y="1104900"/>
            <a:ext cx="241527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SaveData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3629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391F7E-545D-47BB-8B98-C90E9340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929"/>
            <a:ext cx="8001000" cy="9767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EB20-0BBB-4763-9AD2-A7EFC2544A0D}"/>
              </a:ext>
            </a:extLst>
          </p:cNvPr>
          <p:cNvSpPr txBox="1"/>
          <p:nvPr/>
        </p:nvSpPr>
        <p:spPr>
          <a:xfrm>
            <a:off x="304801" y="267549"/>
            <a:ext cx="14478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LoadData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56780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4354" y="1570305"/>
            <a:ext cx="8925713" cy="285714"/>
            <a:chOff x="1464354" y="1570305"/>
            <a:chExt cx="8925713" cy="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64354" y="1570305"/>
              <a:ext cx="8925713" cy="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354" y="8784735"/>
            <a:ext cx="8925713" cy="285714"/>
            <a:chOff x="1464354" y="8784735"/>
            <a:chExt cx="8925713" cy="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64354" y="8784735"/>
              <a:ext cx="8925713" cy="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07440" y="1570305"/>
            <a:ext cx="513920" cy="285714"/>
            <a:chOff x="16307440" y="1570305"/>
            <a:chExt cx="513920" cy="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07440" y="1570305"/>
              <a:ext cx="513920" cy="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7440" y="8784735"/>
            <a:ext cx="513920" cy="285714"/>
            <a:chOff x="16307440" y="8784735"/>
            <a:chExt cx="513920" cy="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07440" y="8784735"/>
              <a:ext cx="513920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512" y="2306876"/>
            <a:ext cx="4211996" cy="12526383"/>
            <a:chOff x="11067512" y="2306876"/>
            <a:chExt cx="4211996" cy="125263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067512" y="2306876"/>
              <a:ext cx="4211996" cy="125263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42966" y="3531734"/>
            <a:ext cx="686751" cy="690315"/>
            <a:chOff x="14442966" y="3531734"/>
            <a:chExt cx="686751" cy="6903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42966" y="3531734"/>
              <a:ext cx="686751" cy="690315"/>
            </a:xfrm>
            <a:prstGeom prst="rect">
              <a:avLst/>
            </a:prstGeom>
          </p:spPr>
        </p:pic>
      </p:grpSp>
      <p:sp>
        <p:nvSpPr>
          <p:cNvPr id="19" name="Object 2">
            <a:extLst>
              <a:ext uri="{FF2B5EF4-FFF2-40B4-BE49-F238E27FC236}">
                <a16:creationId xmlns:a16="http://schemas.microsoft.com/office/drawing/2014/main" id="{037C7FC1-EF4C-4837-8C64-9AC60853CCA3}"/>
              </a:ext>
            </a:extLst>
          </p:cNvPr>
          <p:cNvSpPr txBox="1"/>
          <p:nvPr/>
        </p:nvSpPr>
        <p:spPr>
          <a:xfrm>
            <a:off x="1464354" y="1131397"/>
            <a:ext cx="12851457" cy="4770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 </a:t>
            </a:r>
            <a:r>
              <a:rPr kumimoji="0" lang="ko-KR" altLang="en-US" sz="2500" b="1" i="0" u="none" strike="noStrike" kern="1200" cap="none" spc="0" normalizeH="0" baseline="0" dirty="0" err="1">
                <a:solidFill>
                  <a:srgbClr val="445CE9"/>
                </a:solidFill>
                <a:latin typeface="Noto Sans CJK KR Medium"/>
                <a:cs typeface="Noto Sans CJK KR Medium"/>
              </a:rPr>
              <a:t>인피니트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 헬스케어 개발자 양성 과정 미니프로젝트</a:t>
            </a:r>
            <a:endParaRPr kumimoji="0" lang="ko-KR" altLang="en-US" sz="2900" b="1" i="0" u="none" strike="noStrike" kern="1200" cap="none" spc="0" normalizeH="0" baseline="0" dirty="0">
              <a:solidFill>
                <a:srgbClr val="445CE9"/>
              </a:solidFill>
              <a:latin typeface="Noto Sans CJK KR Medium"/>
              <a:cs typeface="Noto Sans CJK KR Medium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24D0A919-B1DC-4271-99D6-0DD8DA876847}"/>
              </a:ext>
            </a:extLst>
          </p:cNvPr>
          <p:cNvSpPr txBox="1"/>
          <p:nvPr/>
        </p:nvSpPr>
        <p:spPr>
          <a:xfrm>
            <a:off x="1298989" y="2492128"/>
            <a:ext cx="9207275" cy="10618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6300" b="1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코로나 진단 예약 시스템</a:t>
            </a:r>
            <a:r>
              <a:rPr lang="ko-KR" altLang="en-US" sz="630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 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9EFE912A-109D-43FC-B4B2-2A8C0BD9BD8D}"/>
              </a:ext>
            </a:extLst>
          </p:cNvPr>
          <p:cNvSpPr txBox="1"/>
          <p:nvPr/>
        </p:nvSpPr>
        <p:spPr>
          <a:xfrm>
            <a:off x="1298989" y="5107516"/>
            <a:ext cx="9207275" cy="10618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6300" b="1" dirty="0">
                <a:solidFill>
                  <a:schemeClr val="accent6"/>
                </a:solidFill>
                <a:latin typeface="Noto Sans CJK KR Medium"/>
                <a:cs typeface="Noto Sans CJK KR Medium"/>
              </a:rPr>
              <a:t>감사합니다</a:t>
            </a:r>
            <a:r>
              <a:rPr lang="en-US" altLang="ko-KR" sz="6300" b="1" dirty="0">
                <a:solidFill>
                  <a:schemeClr val="accent6"/>
                </a:solidFill>
                <a:latin typeface="Noto Sans CJK KR Medium"/>
                <a:cs typeface="Noto Sans CJK KR Medium"/>
              </a:rPr>
              <a:t>.</a:t>
            </a:r>
            <a:endParaRPr lang="ko-KR" altLang="en-US" sz="6300" dirty="0">
              <a:solidFill>
                <a:schemeClr val="accent6"/>
              </a:solidFill>
              <a:latin typeface="Noto Sans CJK KR Medium"/>
              <a:cs typeface="Noto Sans CJK KR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9D9282-3EA6-46B8-A60C-E895027D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337" y="1154905"/>
            <a:ext cx="1868137" cy="186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grayscl/>
            <a:lum/>
          </a:blip>
          <a:stretch>
            <a:fillRect/>
          </a:stretch>
        </p:blipFill>
        <p:spPr>
          <a:xfrm>
            <a:off x="7391399" y="0"/>
            <a:ext cx="10896601" cy="10287000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533401" y="419100"/>
            <a:ext cx="6400799" cy="228600"/>
            <a:chOff x="1464354" y="1570305"/>
            <a:chExt cx="8925713" cy="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64354" y="1570305"/>
              <a:ext cx="8925713" cy="285714"/>
            </a:xfrm>
            <a:prstGeom prst="rect">
              <a:avLst/>
            </a:prstGeom>
          </p:spPr>
        </p:pic>
      </p:grpSp>
      <p:sp>
        <p:nvSpPr>
          <p:cNvPr id="9" name="Object 2"/>
          <p:cNvSpPr txBox="1"/>
          <p:nvPr/>
        </p:nvSpPr>
        <p:spPr>
          <a:xfrm>
            <a:off x="533401" y="873844"/>
            <a:ext cx="6612848" cy="97565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500" b="1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목차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1" i="0" u="none" strike="noStrike" kern="1200" cap="none" spc="0" normalizeH="0" baseline="0" dirty="0">
              <a:solidFill>
                <a:srgbClr val="445CE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KR Medium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4300" i="0" u="none" strike="noStrike" kern="1200" cap="none" spc="0" normalizeH="0" baseline="0" dirty="0">
              <a:solidFill>
                <a:srgbClr val="445CE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KR Medium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430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1</a:t>
            </a: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.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 팀원 </a:t>
            </a: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/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 역할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2</a:t>
            </a: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. 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주제 선정 이유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3.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 구조</a:t>
            </a: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(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다이어그램</a:t>
            </a: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)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4.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 시연 </a:t>
            </a: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&amp;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기능 설명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5.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 주요 기능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6</a:t>
            </a:r>
            <a:r>
              <a:rPr kumimoji="0" lang="en-US" altLang="ko-KR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.</a:t>
            </a:r>
            <a:r>
              <a:rPr kumimoji="0" lang="ko-KR" altLang="en-US" sz="4300" i="0" u="none" strike="noStrike" kern="1200" cap="none" spc="0" normalizeH="0" baseline="0" dirty="0">
                <a:solidFill>
                  <a:srgbClr val="445CE9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KR Medium"/>
              </a:rPr>
              <a:t> 마무리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 dirty="0">
              <a:solidFill>
                <a:srgbClr val="445CE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KR Medium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 dirty="0">
              <a:solidFill>
                <a:srgbClr val="445CE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KR Medium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6300" b="0" i="0" u="none" strike="noStrike" kern="1200" cap="none" spc="0" normalizeH="0" baseline="0" dirty="0">
              <a:solidFill>
                <a:srgbClr val="445CE9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9458" y="3952032"/>
            <a:ext cx="4556460" cy="4556460"/>
            <a:chOff x="199458" y="3952032"/>
            <a:chExt cx="4556460" cy="455646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13619" y="4672427"/>
              <a:ext cx="3328138" cy="3115669"/>
              <a:chOff x="813619" y="4672427"/>
              <a:chExt cx="3328138" cy="31156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3500000">
                <a:off x="813619" y="4672427"/>
                <a:ext cx="3328138" cy="3115669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1736627" y="5072407"/>
              <a:ext cx="2223183" cy="413248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5500" kern="0" spc="-200">
                  <a:solidFill>
                    <a:srgbClr val="445CE9"/>
                  </a:solidFill>
                  <a:latin typeface="Gmarket Sans Bold"/>
                  <a:cs typeface="Gmarket Sans Bold"/>
                </a:rPr>
                <a:t>T</a:t>
              </a:r>
              <a:endParaRPr lang="en-US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1563" y="1626270"/>
            <a:ext cx="5471613" cy="86177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5000" kern="0" spc="-100" dirty="0">
                <a:solidFill>
                  <a:srgbClr val="445CE9"/>
                </a:solidFill>
                <a:latin typeface="Noto Sans CJK KR Bold"/>
                <a:cs typeface="Noto Sans CJK KR Bold"/>
              </a:rPr>
              <a:t>팀 </a:t>
            </a:r>
            <a:r>
              <a:rPr lang="en-US" sz="5000" kern="0" spc="-100" dirty="0" err="1">
                <a:solidFill>
                  <a:srgbClr val="445CE9"/>
                </a:solidFill>
                <a:latin typeface="Noto Sans CJK KR Bold"/>
                <a:cs typeface="Noto Sans CJK KR Bold"/>
              </a:rPr>
              <a:t>소개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945054" y="965759"/>
            <a:ext cx="2305908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 err="1">
                <a:solidFill>
                  <a:srgbClr val="445CE9"/>
                </a:solidFill>
                <a:latin typeface="Noto Sans CJK KR Medium"/>
                <a:cs typeface="Noto Sans CJK KR Medium"/>
              </a:rPr>
              <a:t>김건학</a:t>
            </a:r>
            <a:endParaRPr lang="ko-KR" altLang="en-US" sz="3000" dirty="0">
              <a:solidFill>
                <a:srgbClr val="445CE9"/>
              </a:solidFill>
              <a:latin typeface="Noto Sans CJK KR Medium"/>
              <a:cs typeface="Noto Sans CJK KR Medium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5797159" y="1605207"/>
            <a:ext cx="3047734" cy="5214693"/>
            <a:chOff x="6160901" y="2766434"/>
            <a:chExt cx="3378699" cy="58888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60901" y="2766434"/>
              <a:ext cx="3378699" cy="5888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7121" y="1782470"/>
            <a:ext cx="2554748" cy="5175199"/>
            <a:chOff x="11013247" y="2926805"/>
            <a:chExt cx="2973844" cy="58888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013247" y="2926805"/>
              <a:ext cx="2973844" cy="58888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54846" y="2277907"/>
            <a:ext cx="2197926" cy="4570774"/>
            <a:chOff x="13473529" y="2779971"/>
            <a:chExt cx="3076898" cy="58888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473529" y="2779971"/>
              <a:ext cx="3076898" cy="58888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06871" y="1614451"/>
            <a:ext cx="252330" cy="657054"/>
            <a:chOff x="5970614" y="2775678"/>
            <a:chExt cx="279732" cy="741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8760000">
              <a:off x="5970614" y="2775678"/>
              <a:ext cx="279732" cy="74199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121865" y="965759"/>
            <a:ext cx="2196060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rgbClr val="445CE9"/>
                </a:solidFill>
                <a:latin typeface="Noto Sans CJK KR Medium"/>
                <a:cs typeface="Noto Sans CJK KR Medium"/>
              </a:rPr>
              <a:t>한줄기</a:t>
            </a:r>
          </a:p>
        </p:txBody>
      </p:sp>
      <p:grpSp>
        <p:nvGrpSpPr>
          <p:cNvPr id="1010" name="그룹 1010"/>
          <p:cNvGrpSpPr/>
          <p:nvPr/>
        </p:nvGrpSpPr>
        <p:grpSpPr>
          <a:xfrm>
            <a:off x="11429196" y="1711663"/>
            <a:ext cx="240310" cy="652078"/>
            <a:chOff x="13258735" y="3014894"/>
            <a:chExt cx="279732" cy="7419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440000">
              <a:off x="13258735" y="3014894"/>
              <a:ext cx="279732" cy="74199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100662" y="7346032"/>
            <a:ext cx="3747778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445CE9"/>
                </a:solidFill>
                <a:latin typeface="Noto Sans CJK KR Bold"/>
                <a:cs typeface="Noto Sans CJK KR Bold"/>
              </a:rPr>
              <a:t>한줄기</a:t>
            </a:r>
          </a:p>
          <a:p>
            <a:pPr lvl="0">
              <a:defRPr/>
            </a:pPr>
            <a:endParaRPr lang="en-US" altLang="ko-KR" sz="2000" dirty="0">
              <a:solidFill>
                <a:srgbClr val="787878"/>
              </a:solidFill>
              <a:latin typeface="Noto Sans CJK KR Regular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787878"/>
                </a:solidFill>
                <a:latin typeface="Noto Sans CJK KR Regular"/>
              </a:rPr>
              <a:t>환자 등록 및 검색</a:t>
            </a:r>
            <a:endParaRPr lang="en-US" sz="2000" dirty="0"/>
          </a:p>
        </p:txBody>
      </p:sp>
      <p:sp>
        <p:nvSpPr>
          <p:cNvPr id="41" name="Object 41"/>
          <p:cNvSpPr txBox="1"/>
          <p:nvPr/>
        </p:nvSpPr>
        <p:spPr>
          <a:xfrm>
            <a:off x="14427639" y="1016572"/>
            <a:ext cx="2061446" cy="5539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srgbClr val="445CE9"/>
                </a:solidFill>
                <a:latin typeface="Noto Sans CJK KR Medium"/>
                <a:cs typeface="Noto Sans CJK KR Medium"/>
              </a:rPr>
              <a:t>김현민</a:t>
            </a:r>
          </a:p>
        </p:txBody>
      </p:sp>
      <p:grpSp>
        <p:nvGrpSpPr>
          <p:cNvPr id="1011" name="그룹 1011"/>
          <p:cNvGrpSpPr/>
          <p:nvPr/>
        </p:nvGrpSpPr>
        <p:grpSpPr>
          <a:xfrm>
            <a:off x="14782800" y="1742322"/>
            <a:ext cx="225579" cy="629671"/>
            <a:chOff x="15932384" y="2116536"/>
            <a:chExt cx="279732" cy="7419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440000">
              <a:off x="15932384" y="2116536"/>
              <a:ext cx="279732" cy="74199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3828918" y="7339368"/>
            <a:ext cx="3747779" cy="10772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445CE9"/>
                </a:solidFill>
                <a:latin typeface="Noto Sans CJK KR Bold"/>
                <a:cs typeface="Noto Sans CJK KR Bold"/>
              </a:rPr>
              <a:t>김현민</a:t>
            </a:r>
          </a:p>
          <a:p>
            <a:pPr lvl="0">
              <a:defRPr/>
            </a:pPr>
            <a:endParaRPr lang="en-US" altLang="ko-KR" sz="2000" dirty="0">
              <a:solidFill>
                <a:srgbClr val="787878"/>
              </a:solidFill>
              <a:latin typeface="Noto Sans CJK KR Regular"/>
              <a:cs typeface="Noto Sans CJK KR Regular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787878"/>
                </a:solidFill>
                <a:latin typeface="Noto Sans CJK KR Regular"/>
                <a:cs typeface="Noto Sans CJK KR Regular"/>
              </a:rPr>
              <a:t>병원 등록 검색 및 출력</a:t>
            </a:r>
            <a:endParaRPr lang="en-US" sz="20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874072" y="727173"/>
            <a:ext cx="19048" cy="8857143"/>
            <a:chOff x="4874072" y="727173"/>
            <a:chExt cx="19048" cy="885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874072" y="727173"/>
              <a:ext cx="19048" cy="88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6190" y="559106"/>
            <a:ext cx="16933332" cy="285714"/>
            <a:chOff x="676190" y="559106"/>
            <a:chExt cx="16933332" cy="28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76190" y="559106"/>
              <a:ext cx="16933332" cy="2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64012" y="7181774"/>
            <a:ext cx="178467" cy="173140"/>
            <a:chOff x="5628123" y="7484937"/>
            <a:chExt cx="158945" cy="1589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628123" y="7484937"/>
              <a:ext cx="158945" cy="1589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41717" y="7173313"/>
            <a:ext cx="178467" cy="173140"/>
            <a:chOff x="11786571" y="8119366"/>
            <a:chExt cx="158945" cy="1589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786571" y="8119366"/>
              <a:ext cx="158945" cy="1589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69973" y="7176575"/>
            <a:ext cx="178467" cy="173140"/>
            <a:chOff x="14175837" y="7982389"/>
            <a:chExt cx="158945" cy="15894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175837" y="7982389"/>
              <a:ext cx="158945" cy="158945"/>
            </a:xfrm>
            <a:prstGeom prst="rect">
              <a:avLst/>
            </a:prstGeom>
          </p:spPr>
        </p:pic>
      </p:grpSp>
      <p:sp>
        <p:nvSpPr>
          <p:cNvPr id="39" name="Object 40">
            <a:extLst>
              <a:ext uri="{FF2B5EF4-FFF2-40B4-BE49-F238E27FC236}">
                <a16:creationId xmlns:a16="http://schemas.microsoft.com/office/drawing/2014/main" id="{3D39CB88-8D41-453B-AB1C-0D30A9A245E5}"/>
              </a:ext>
            </a:extLst>
          </p:cNvPr>
          <p:cNvSpPr txBox="1"/>
          <p:nvPr/>
        </p:nvSpPr>
        <p:spPr>
          <a:xfrm>
            <a:off x="5655232" y="7327576"/>
            <a:ext cx="3747778" cy="16927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dirty="0" err="1">
                <a:solidFill>
                  <a:srgbClr val="445CE9"/>
                </a:solidFill>
                <a:latin typeface="Noto Sans CJK KR Bold"/>
                <a:cs typeface="Noto Sans CJK KR Bold"/>
              </a:rPr>
              <a:t>김건학</a:t>
            </a:r>
            <a:endParaRPr lang="ko-KR" altLang="en-US" sz="2400" dirty="0">
              <a:solidFill>
                <a:srgbClr val="445CE9"/>
              </a:solidFill>
              <a:latin typeface="Noto Sans CJK KR Bold"/>
              <a:cs typeface="Noto Sans CJK KR Bold"/>
            </a:endParaRPr>
          </a:p>
          <a:p>
            <a:pPr lvl="0">
              <a:defRPr/>
            </a:pPr>
            <a:endParaRPr lang="en-US" altLang="ko-KR" sz="2000" dirty="0">
              <a:solidFill>
                <a:srgbClr val="787878"/>
              </a:solidFill>
              <a:latin typeface="Noto Sans CJK KR Regular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787878"/>
                </a:solidFill>
                <a:latin typeface="Noto Sans CJK KR Regular"/>
              </a:rPr>
              <a:t>총 관리 </a:t>
            </a:r>
            <a:endParaRPr lang="en-US" altLang="ko-KR" sz="2000" dirty="0">
              <a:solidFill>
                <a:srgbClr val="787878"/>
              </a:solidFill>
              <a:latin typeface="Noto Sans CJK KR Regular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787878"/>
                </a:solidFill>
                <a:latin typeface="Noto Sans CJK KR Regular"/>
              </a:rPr>
              <a:t>예약</a:t>
            </a:r>
            <a:r>
              <a:rPr lang="en-US" altLang="ko-KR" sz="2000" dirty="0">
                <a:solidFill>
                  <a:srgbClr val="787878"/>
                </a:solidFill>
                <a:latin typeface="Noto Sans CJK KR Regular"/>
              </a:rPr>
              <a:t>, </a:t>
            </a:r>
            <a:r>
              <a:rPr lang="ko-KR" altLang="en-US" sz="2000" dirty="0">
                <a:solidFill>
                  <a:srgbClr val="787878"/>
                </a:solidFill>
                <a:latin typeface="Noto Sans CJK KR Regular"/>
              </a:rPr>
              <a:t>진료시스템</a:t>
            </a:r>
            <a:r>
              <a:rPr lang="en-US" altLang="ko-KR" sz="2000" dirty="0">
                <a:solidFill>
                  <a:srgbClr val="787878"/>
                </a:solidFill>
                <a:latin typeface="Noto Sans CJK KR Regular"/>
              </a:rPr>
              <a:t> </a:t>
            </a:r>
          </a:p>
          <a:p>
            <a:pPr lvl="0">
              <a:defRPr/>
            </a:pPr>
            <a:r>
              <a:rPr lang="ko-KR" altLang="en-US" sz="2000" dirty="0">
                <a:solidFill>
                  <a:srgbClr val="787878"/>
                </a:solidFill>
                <a:latin typeface="Noto Sans CJK KR Regular"/>
              </a:rPr>
              <a:t>  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그림 1021"/>
          <p:cNvPicPr>
            <a:picLocks noChangeAspect="1"/>
          </p:cNvPicPr>
          <p:nvPr/>
        </p:nvPicPr>
        <p:blipFill rotWithShape="1">
          <a:blip r:embed="rId2">
            <a:grayscl/>
            <a:lum/>
          </a:blip>
          <a:stretch>
            <a:fillRect/>
          </a:stretch>
        </p:blipFill>
        <p:spPr>
          <a:xfrm>
            <a:off x="0" y="0"/>
            <a:ext cx="18288000" cy="10355839"/>
          </a:xfrm>
          <a:prstGeom prst="rect">
            <a:avLst/>
          </a:prstGeom>
        </p:spPr>
      </p:pic>
      <p:pic>
        <p:nvPicPr>
          <p:cNvPr id="1021" name="그림 1020"/>
          <p:cNvPicPr>
            <a:picLocks noChangeAspect="1"/>
          </p:cNvPicPr>
          <p:nvPr/>
        </p:nvPicPr>
        <p:blipFill rotWithShape="1">
          <a:blip r:embed="rId3">
            <a:grayscl/>
            <a:lum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PaintBrus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0" y="0"/>
            <a:ext cx="18288000" cy="103585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5671056" y="2308554"/>
            <a:ext cx="6943601" cy="7880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4286" y="3501025"/>
            <a:ext cx="5449607" cy="5449607"/>
            <a:chOff x="6414286" y="3501025"/>
            <a:chExt cx="5449607" cy="54496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808050" y="894789"/>
              <a:ext cx="10899215" cy="1089921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414286" y="3501025"/>
              <a:ext cx="5449607" cy="544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65522" y="3928683"/>
            <a:ext cx="4560407" cy="4578649"/>
            <a:chOff x="6865522" y="3928683"/>
            <a:chExt cx="4560407" cy="45786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734151" y="1788191"/>
              <a:ext cx="9120814" cy="915729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865522" y="3928683"/>
              <a:ext cx="4560407" cy="4578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1992" y="3944273"/>
            <a:ext cx="4547468" cy="4547468"/>
            <a:chOff x="6871992" y="3944273"/>
            <a:chExt cx="4547468" cy="4547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746667" y="1818949"/>
              <a:ext cx="9094937" cy="909493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871992" y="3944273"/>
              <a:ext cx="4547468" cy="4547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4690" y="3219226"/>
            <a:ext cx="6166811" cy="5773122"/>
            <a:chOff x="6154690" y="3219226"/>
            <a:chExt cx="6166811" cy="57731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7440000">
              <a:off x="6154690" y="3219226"/>
              <a:ext cx="6166811" cy="577312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0" y="1181100"/>
            <a:ext cx="18288000" cy="1101090"/>
          </a:xfrm>
          <a:prstGeom prst="rect">
            <a:avLst/>
          </a:prstGeom>
          <a:solidFill>
            <a:schemeClr val="lt1"/>
          </a:solidFill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6600" kern="0" spc="-100">
                <a:solidFill>
                  <a:srgbClr val="0000FF"/>
                </a:solidFill>
                <a:latin typeface="Noto Sans CJK KR Medium"/>
                <a:cs typeface="Noto Sans CJK KR Medium"/>
              </a:rPr>
              <a:t>  코로나 검사 어떻게 예약하셨나요</a:t>
            </a:r>
            <a:r>
              <a:rPr lang="en-US" sz="6600" kern="0" spc="-100">
                <a:solidFill>
                  <a:srgbClr val="0000FF"/>
                </a:solidFill>
                <a:latin typeface="Noto Sans CJK KR Medium"/>
                <a:cs typeface="Noto Sans CJK KR Medium"/>
              </a:rPr>
              <a:t>?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90781" y="1257300"/>
            <a:ext cx="1304819" cy="10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6000" kern="0" spc="-100">
                <a:solidFill>
                  <a:srgbClr val="0000FF"/>
                </a:solidFill>
                <a:latin typeface="Noto Sans CJK KR Medium"/>
                <a:cs typeface="Noto Sans CJK KR Medium"/>
              </a:rPr>
              <a:t>Q</a:t>
            </a:r>
            <a:endParaRPr lang="en-US" sz="6000">
              <a:solidFill>
                <a:srgbClr val="0000FF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71754" y="5867191"/>
            <a:ext cx="6142211" cy="16080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500">
                <a:solidFill>
                  <a:srgbClr val="EEEEEE"/>
                </a:solidFill>
                <a:latin typeface="Noto Sans CJK KR Medium"/>
                <a:cs typeface="Noto Sans CJK KR Medium"/>
              </a:rPr>
              <a:t>코로나 검사를 위한 기달림이</a:t>
            </a:r>
          </a:p>
          <a:p>
            <a:pPr algn="ctr">
              <a:defRPr/>
            </a:pPr>
            <a:r>
              <a:rPr lang="ko-KR" altLang="en-US" sz="2500">
                <a:solidFill>
                  <a:srgbClr val="EEEEEE"/>
                </a:solidFill>
                <a:latin typeface="Noto Sans CJK KR Medium"/>
                <a:cs typeface="Noto Sans CJK KR Medium"/>
              </a:rPr>
              <a:t>오히려 코로나 바이러스에</a:t>
            </a:r>
          </a:p>
          <a:p>
            <a:pPr algn="ctr">
              <a:defRPr/>
            </a:pPr>
            <a:r>
              <a:rPr lang="ko-KR" altLang="en-US" sz="2500">
                <a:solidFill>
                  <a:srgbClr val="EEEEEE"/>
                </a:solidFill>
                <a:latin typeface="Noto Sans CJK KR Medium"/>
                <a:cs typeface="Noto Sans CJK KR Medium"/>
              </a:rPr>
              <a:t>노출되는 위험으로 </a:t>
            </a:r>
          </a:p>
          <a:p>
            <a:pPr algn="ctr">
              <a:defRPr/>
            </a:pPr>
            <a:r>
              <a:rPr lang="ko-KR" altLang="en-US" sz="2500">
                <a:solidFill>
                  <a:srgbClr val="EEEEEE"/>
                </a:solidFill>
                <a:latin typeface="Noto Sans CJK KR Medium"/>
                <a:cs typeface="Noto Sans CJK KR Medium"/>
              </a:rPr>
              <a:t>이어질 수 있습니다</a:t>
            </a:r>
            <a:r>
              <a:rPr lang="en-US" altLang="ko-KR" sz="2500">
                <a:solidFill>
                  <a:srgbClr val="EEEEEE"/>
                </a:solidFill>
                <a:latin typeface="Noto Sans CJK KR Medium"/>
                <a:cs typeface="Noto Sans CJK KR Medium"/>
              </a:rPr>
              <a:t>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714194" y="3221355"/>
            <a:ext cx="5406274" cy="1310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en-US" sz="4000" kern="0" spc="-100">
                <a:solidFill>
                  <a:srgbClr val="0000FF"/>
                </a:solidFill>
                <a:latin typeface="Noto Sans CJK KR Bold"/>
                <a:cs typeface="Noto Sans CJK KR Bold"/>
              </a:rPr>
              <a:t>2위 26%</a:t>
            </a:r>
          </a:p>
          <a:p>
            <a:pPr algn="r">
              <a:defRPr/>
            </a:pPr>
            <a:r>
              <a:rPr lang="ko-KR" altLang="en-US" sz="4000" kern="0" spc="-100">
                <a:solidFill>
                  <a:srgbClr val="0000FF"/>
                </a:solidFill>
                <a:latin typeface="Noto Sans CJK KR Bold"/>
                <a:cs typeface="Noto Sans CJK KR Bold"/>
              </a:rPr>
              <a:t>자가 키트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56875" y="3000986"/>
            <a:ext cx="4619836" cy="1796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5600" kern="0" spc="-100" dirty="0">
                <a:solidFill>
                  <a:srgbClr val="0000FF"/>
                </a:solidFill>
                <a:latin typeface="Noto Sans CJK KR Bold"/>
                <a:cs typeface="Noto Sans CJK KR Bold"/>
              </a:rPr>
              <a:t>1위 37% </a:t>
            </a:r>
          </a:p>
          <a:p>
            <a:pPr lvl="0">
              <a:defRPr/>
            </a:pPr>
            <a:r>
              <a:rPr lang="ko-KR" altLang="en-US" sz="5600" kern="0" spc="-100" dirty="0">
                <a:solidFill>
                  <a:srgbClr val="0000FF"/>
                </a:solidFill>
                <a:latin typeface="Noto Sans CJK KR Bold"/>
                <a:cs typeface="Noto Sans CJK KR Bold"/>
              </a:rPr>
              <a:t>보건소 방문</a:t>
            </a:r>
            <a:r>
              <a:rPr lang="en-US" sz="5600" kern="0" spc="-100" dirty="0">
                <a:solidFill>
                  <a:schemeClr val="tx1"/>
                </a:solidFill>
                <a:latin typeface="Noto Sans CJK KR Bold"/>
                <a:cs typeface="Noto Sans CJK KR Bold"/>
              </a:rPr>
              <a:t> 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8728904" y="4686094"/>
            <a:ext cx="948496" cy="1013177"/>
            <a:chOff x="8668610" y="4686094"/>
            <a:chExt cx="948496" cy="10131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13500000">
              <a:off x="8636269" y="4718435"/>
              <a:ext cx="1013177" cy="94849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931788" y="4826857"/>
            <a:ext cx="676799" cy="125804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700" kern="0" spc="-100">
                <a:solidFill>
                  <a:srgbClr val="FFFFFF"/>
                </a:solidFill>
                <a:latin typeface="Gmarket Sans Bold"/>
                <a:cs typeface="Gmarket Sans Bold"/>
              </a:rPr>
              <a:t>T</a:t>
            </a:r>
            <a:endParaRPr lang="en-US"/>
          </a:p>
        </p:txBody>
      </p:sp>
      <p:sp>
        <p:nvSpPr>
          <p:cNvPr id="35" name="Object 35"/>
          <p:cNvSpPr txBox="1"/>
          <p:nvPr/>
        </p:nvSpPr>
        <p:spPr>
          <a:xfrm>
            <a:off x="1338236" y="6802754"/>
            <a:ext cx="4939003" cy="1310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4000" kern="0" spc="-100" dirty="0">
                <a:solidFill>
                  <a:srgbClr val="0000FF"/>
                </a:solidFill>
                <a:latin typeface="Noto Sans CJK KR Bold"/>
                <a:cs typeface="Noto Sans CJK KR Bold"/>
              </a:rPr>
              <a:t>4위 9%  </a:t>
            </a:r>
          </a:p>
          <a:p>
            <a:pPr lvl="0">
              <a:defRPr/>
            </a:pPr>
            <a:r>
              <a:rPr lang="ko-KR" altLang="en-US" sz="4000" kern="0" spc="-100" dirty="0">
                <a:solidFill>
                  <a:srgbClr val="0000FF"/>
                </a:solidFill>
                <a:latin typeface="Noto Sans CJK KR Bold"/>
                <a:cs typeface="Noto Sans CJK KR Bold"/>
              </a:rPr>
              <a:t>기타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3504536" y="7011135"/>
            <a:ext cx="2673080" cy="187169"/>
            <a:chOff x="3504536" y="7011135"/>
            <a:chExt cx="2673080" cy="1871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504536" y="7040624"/>
              <a:ext cx="2566500" cy="128192"/>
              <a:chOff x="3504536" y="7040624"/>
              <a:chExt cx="2566500" cy="12819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3504536" y="7040624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90446" y="7011135"/>
              <a:ext cx="187169" cy="187169"/>
              <a:chOff x="5990446" y="7011135"/>
              <a:chExt cx="187169" cy="18716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5990446" y="7011135"/>
                <a:ext cx="187169" cy="1871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630904" y="3741514"/>
            <a:ext cx="2673080" cy="187169"/>
            <a:chOff x="4630904" y="3741514"/>
            <a:chExt cx="2673080" cy="18716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630904" y="3771002"/>
              <a:ext cx="2566500" cy="128192"/>
              <a:chOff x="4630904" y="3771002"/>
              <a:chExt cx="2566500" cy="12819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4630904" y="3771002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116815" y="3741514"/>
              <a:ext cx="187169" cy="187169"/>
              <a:chOff x="7116815" y="3741514"/>
              <a:chExt cx="187169" cy="18716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7116815" y="3741514"/>
                <a:ext cx="187169" cy="187169"/>
              </a:xfrm>
              <a:prstGeom prst="rect">
                <a:avLst/>
              </a:prstGeom>
            </p:spPr>
          </p:pic>
        </p:grpSp>
      </p:grpSp>
      <p:sp>
        <p:nvSpPr>
          <p:cNvPr id="53" name="Object 53"/>
          <p:cNvSpPr txBox="1"/>
          <p:nvPr/>
        </p:nvSpPr>
        <p:spPr>
          <a:xfrm>
            <a:off x="12143688" y="6774180"/>
            <a:ext cx="4800000" cy="1310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en-US" sz="4000" kern="0" spc="-100" dirty="0">
                <a:solidFill>
                  <a:srgbClr val="0000FF"/>
                </a:solidFill>
                <a:latin typeface="Noto Sans CJK KR Bold"/>
                <a:cs typeface="Noto Sans CJK KR Bold"/>
              </a:rPr>
              <a:t>3위 21%</a:t>
            </a:r>
          </a:p>
          <a:p>
            <a:pPr algn="r">
              <a:defRPr/>
            </a:pPr>
            <a:r>
              <a:rPr lang="ko-KR" altLang="en-US" sz="4000" kern="0" spc="-100" dirty="0">
                <a:solidFill>
                  <a:srgbClr val="0000FF"/>
                </a:solidFill>
                <a:latin typeface="Noto Sans CJK KR Bold"/>
                <a:cs typeface="Noto Sans CJK KR Bold"/>
              </a:rPr>
              <a:t>병원 방문</a:t>
            </a:r>
          </a:p>
        </p:txBody>
      </p:sp>
      <p:grpSp>
        <p:nvGrpSpPr>
          <p:cNvPr id="1014" name="그룹 1014"/>
          <p:cNvGrpSpPr/>
          <p:nvPr/>
        </p:nvGrpSpPr>
        <p:grpSpPr>
          <a:xfrm>
            <a:off x="10862253" y="8528683"/>
            <a:ext cx="2673080" cy="187169"/>
            <a:chOff x="10862253" y="8528683"/>
            <a:chExt cx="2673080" cy="18716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968833" y="8558172"/>
              <a:ext cx="2566500" cy="128192"/>
              <a:chOff x="10968833" y="8558172"/>
              <a:chExt cx="2566500" cy="12819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 rot="10800000">
                <a:off x="10968833" y="8558172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862253" y="8528683"/>
              <a:ext cx="187169" cy="187169"/>
              <a:chOff x="10862253" y="8528683"/>
              <a:chExt cx="187169" cy="18716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 rot="10800000">
                <a:off x="10862253" y="8528683"/>
                <a:ext cx="187169" cy="18716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1966750" y="5141800"/>
            <a:ext cx="2673080" cy="187169"/>
            <a:chOff x="11966750" y="5141800"/>
            <a:chExt cx="2673080" cy="18716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73330" y="5171288"/>
              <a:ext cx="2566500" cy="128192"/>
              <a:chOff x="12073330" y="5171288"/>
              <a:chExt cx="2566500" cy="12819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 rot="10800000">
                <a:off x="12073330" y="5171288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966750" y="5141800"/>
              <a:ext cx="187169" cy="187169"/>
              <a:chOff x="11966750" y="5141800"/>
              <a:chExt cx="187169" cy="18716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 rot="10800000">
                <a:off x="11966750" y="5141800"/>
                <a:ext cx="187169" cy="187169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6685714" y="9600000"/>
            <a:ext cx="933333" cy="742857"/>
            <a:chOff x="16685714" y="9600000"/>
            <a:chExt cx="933333" cy="74285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0800000">
              <a:off x="16685714" y="9600000"/>
              <a:ext cx="933333" cy="742857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6696174" y="9727725"/>
            <a:ext cx="943392" cy="5781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200" kern="0" spc="-100">
                <a:solidFill>
                  <a:srgbClr val="445CE9"/>
                </a:solidFill>
                <a:latin typeface="Noto Sans CJK KR Medium"/>
                <a:cs typeface="Noto Sans CJK KR Medium"/>
              </a:rPr>
              <a:t>02p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2600" y="1858327"/>
            <a:ext cx="2971800" cy="5027386"/>
            <a:chOff x="6921179" y="3574532"/>
            <a:chExt cx="2910754" cy="57300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1179" y="3574532"/>
              <a:ext cx="2910754" cy="5730027"/>
            </a:xfrm>
            <a:prstGeom prst="rect">
              <a:avLst/>
            </a:prstGeom>
          </p:spPr>
        </p:pic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98C35AAB-D744-4966-A8D0-A2F4CA2A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623" y="6883899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02CFB2D0-5947-4FDA-B0FB-DE809E86393C}"/>
              </a:ext>
            </a:extLst>
          </p:cNvPr>
          <p:cNvSpPr/>
          <p:nvPr/>
        </p:nvSpPr>
        <p:spPr>
          <a:xfrm>
            <a:off x="7800265" y="2449595"/>
            <a:ext cx="2298739" cy="640887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화살표: 줄무늬가 있는 오른쪽 138">
            <a:extLst>
              <a:ext uri="{FF2B5EF4-FFF2-40B4-BE49-F238E27FC236}">
                <a16:creationId xmlns:a16="http://schemas.microsoft.com/office/drawing/2014/main" id="{34C1A7A6-B1E0-4540-B816-14FF15C38AAA}"/>
              </a:ext>
            </a:extLst>
          </p:cNvPr>
          <p:cNvSpPr/>
          <p:nvPr/>
        </p:nvSpPr>
        <p:spPr>
          <a:xfrm flipH="1">
            <a:off x="7709097" y="3171934"/>
            <a:ext cx="2298739" cy="640887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화살표: 줄무늬가 있는 오른쪽 140">
            <a:extLst>
              <a:ext uri="{FF2B5EF4-FFF2-40B4-BE49-F238E27FC236}">
                <a16:creationId xmlns:a16="http://schemas.microsoft.com/office/drawing/2014/main" id="{B40E5781-AE5D-42EF-8DC6-3FCB28074688}"/>
              </a:ext>
            </a:extLst>
          </p:cNvPr>
          <p:cNvSpPr/>
          <p:nvPr/>
        </p:nvSpPr>
        <p:spPr>
          <a:xfrm rot="20039454" flipH="1" flipV="1">
            <a:off x="11518471" y="6563456"/>
            <a:ext cx="1434451" cy="640887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줄무늬가 있는 오른쪽 142">
            <a:extLst>
              <a:ext uri="{FF2B5EF4-FFF2-40B4-BE49-F238E27FC236}">
                <a16:creationId xmlns:a16="http://schemas.microsoft.com/office/drawing/2014/main" id="{FB163E46-9DD5-4DE9-A179-42B53C872117}"/>
              </a:ext>
            </a:extLst>
          </p:cNvPr>
          <p:cNvSpPr/>
          <p:nvPr/>
        </p:nvSpPr>
        <p:spPr>
          <a:xfrm rot="1627812">
            <a:off x="5244456" y="6243012"/>
            <a:ext cx="1524000" cy="640887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BAAB7-1A59-4AF6-B8BF-408A8523B87A}"/>
              </a:ext>
            </a:extLst>
          </p:cNvPr>
          <p:cNvSpPr txBox="1"/>
          <p:nvPr/>
        </p:nvSpPr>
        <p:spPr>
          <a:xfrm>
            <a:off x="2038335" y="2449595"/>
            <a:ext cx="2746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환자 정보 등록 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진료 예약 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코로나 진단 및 결과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개인 정보 열람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2FB28A2-0AD5-496B-9F24-6414D3745EFF}"/>
              </a:ext>
            </a:extLst>
          </p:cNvPr>
          <p:cNvSpPr txBox="1"/>
          <p:nvPr/>
        </p:nvSpPr>
        <p:spPr>
          <a:xfrm>
            <a:off x="10881546" y="2619970"/>
            <a:ext cx="2746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병원 등록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진단 및 결과 도출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병원 정보 열람</a:t>
            </a:r>
          </a:p>
          <a:p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8DC342B-D251-4F0B-99A8-2A352F6FC424}"/>
              </a:ext>
            </a:extLst>
          </p:cNvPr>
          <p:cNvSpPr txBox="1"/>
          <p:nvPr/>
        </p:nvSpPr>
        <p:spPr>
          <a:xfrm>
            <a:off x="5053442" y="7805167"/>
            <a:ext cx="2746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전체 환자 정보 열람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전체 병원 정보 열람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  총 통계 자료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49CBBF3B-181B-4F9D-908F-DFD638C14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67" y="2019300"/>
            <a:ext cx="4146841" cy="414684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A122A52C-2125-44B7-A8B3-9E05F8C3C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537733" y="5894246"/>
            <a:ext cx="2131708" cy="2436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A2D29-BEDD-44FF-9669-A2948D857F97}"/>
              </a:ext>
            </a:extLst>
          </p:cNvPr>
          <p:cNvSpPr txBox="1"/>
          <p:nvPr/>
        </p:nvSpPr>
        <p:spPr>
          <a:xfrm>
            <a:off x="533400" y="169985"/>
            <a:ext cx="221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설명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45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710666" y="742986"/>
            <a:ext cx="16866668" cy="285714"/>
            <a:chOff x="676190" y="559106"/>
            <a:chExt cx="16866668" cy="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76190" y="559106"/>
              <a:ext cx="16866668" cy="28571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69025" y="170185"/>
            <a:ext cx="258377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600" kern="0" spc="-100" dirty="0">
                <a:solidFill>
                  <a:srgbClr val="FFFFFF"/>
                </a:solidFill>
                <a:latin typeface="Noto Sans CJK KR Bold"/>
                <a:cs typeface="Noto Sans CJK KR Bold"/>
              </a:rPr>
              <a:t>다이어그램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612868" y="9660489"/>
            <a:ext cx="1434605" cy="3964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500">
                <a:solidFill>
                  <a:srgbClr val="445CE9"/>
                </a:solidFill>
                <a:latin typeface="Gmarket Sans Medium"/>
                <a:cs typeface="Gmarket Sans Medium"/>
              </a:rPr>
              <a:t>대리운전</a:t>
            </a:r>
            <a:endParaRPr lang="en-US"/>
          </a:p>
        </p:txBody>
      </p:sp>
      <p:sp>
        <p:nvSpPr>
          <p:cNvPr id="41" name="Object 41"/>
          <p:cNvSpPr txBox="1"/>
          <p:nvPr/>
        </p:nvSpPr>
        <p:spPr>
          <a:xfrm>
            <a:off x="8876531" y="9643333"/>
            <a:ext cx="1434605" cy="3964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500">
                <a:solidFill>
                  <a:srgbClr val="445CE9"/>
                </a:solidFill>
                <a:latin typeface="Gmarket Sans Medium"/>
                <a:cs typeface="Gmarket Sans Medium"/>
              </a:rPr>
              <a:t>주차</a:t>
            </a:r>
            <a:endParaRPr lang="en-US"/>
          </a:p>
        </p:txBody>
      </p:sp>
      <p:sp>
        <p:nvSpPr>
          <p:cNvPr id="42" name="Object 42"/>
          <p:cNvSpPr txBox="1"/>
          <p:nvPr/>
        </p:nvSpPr>
        <p:spPr>
          <a:xfrm>
            <a:off x="10035433" y="9650965"/>
            <a:ext cx="1434605" cy="3964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500">
                <a:solidFill>
                  <a:srgbClr val="445CE9"/>
                </a:solidFill>
                <a:latin typeface="Gmarket Sans Medium"/>
                <a:cs typeface="Gmarket Sans Medium"/>
              </a:rPr>
              <a:t>주유소</a:t>
            </a:r>
            <a:endParaRPr lang="en-US"/>
          </a:p>
        </p:txBody>
      </p:sp>
      <p:grpSp>
        <p:nvGrpSpPr>
          <p:cNvPr id="1012" name="그룹 1012"/>
          <p:cNvGrpSpPr/>
          <p:nvPr/>
        </p:nvGrpSpPr>
        <p:grpSpPr>
          <a:xfrm>
            <a:off x="7746222" y="8682046"/>
            <a:ext cx="1096563" cy="1096563"/>
            <a:chOff x="7746222" y="8682046"/>
            <a:chExt cx="1096563" cy="10965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46222" y="8682046"/>
              <a:ext cx="1096563" cy="10965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69503" y="8920926"/>
            <a:ext cx="644980" cy="644980"/>
            <a:chOff x="9269503" y="8920926"/>
            <a:chExt cx="644980" cy="6449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269503" y="8920926"/>
              <a:ext cx="644980" cy="6449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341201" y="8822206"/>
            <a:ext cx="956404" cy="956404"/>
            <a:chOff x="10341201" y="8822206"/>
            <a:chExt cx="956404" cy="9564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341201" y="8822206"/>
              <a:ext cx="956404" cy="95640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DD1FE72-BA98-4BD0-ACFD-55D6860E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780" y="1425712"/>
            <a:ext cx="14596439" cy="7918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58285" y="2019300"/>
            <a:ext cx="6571429" cy="6571429"/>
            <a:chOff x="5857143" y="1857143"/>
            <a:chExt cx="6571429" cy="65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57143" y="1857143"/>
              <a:ext cx="6568576" cy="6568576"/>
              <a:chOff x="5857143" y="1857143"/>
              <a:chExt cx="6568576" cy="656857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15768" y="-1284232"/>
                <a:ext cx="13137152" cy="1313715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57143" y="1857143"/>
                <a:ext cx="6568576" cy="656857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408830" y="2391403"/>
              <a:ext cx="5481201" cy="5481201"/>
              <a:chOff x="6408830" y="2391403"/>
              <a:chExt cx="5481201" cy="548120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87485" y="-229942"/>
                <a:ext cx="10962401" cy="10962401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08830" y="2391403"/>
                <a:ext cx="5481201" cy="5481201"/>
              </a:xfrm>
              <a:prstGeom prst="rect">
                <a:avLst/>
              </a:prstGeom>
            </p:spPr>
          </p:pic>
        </p:grpSp>
      </p:grpSp>
      <p:sp>
        <p:nvSpPr>
          <p:cNvPr id="18" name="Object 2">
            <a:extLst>
              <a:ext uri="{FF2B5EF4-FFF2-40B4-BE49-F238E27FC236}">
                <a16:creationId xmlns:a16="http://schemas.microsoft.com/office/drawing/2014/main" id="{5E96DA35-3756-4807-982E-CACA37776938}"/>
              </a:ext>
            </a:extLst>
          </p:cNvPr>
          <p:cNvSpPr txBox="1"/>
          <p:nvPr/>
        </p:nvSpPr>
        <p:spPr>
          <a:xfrm>
            <a:off x="7419869" y="4688785"/>
            <a:ext cx="3705331" cy="10618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6300" b="1" dirty="0">
                <a:solidFill>
                  <a:schemeClr val="accent1">
                    <a:lumMod val="75000"/>
                  </a:schemeClr>
                </a:solidFill>
                <a:latin typeface="Noto Sans CJK KR Medium"/>
                <a:cs typeface="Noto Sans CJK KR Medium"/>
              </a:rPr>
              <a:t>코드 시연</a:t>
            </a:r>
            <a:endParaRPr lang="ko-KR" altLang="en-US" sz="6300" dirty="0">
              <a:solidFill>
                <a:schemeClr val="accent1">
                  <a:lumMod val="75000"/>
                </a:schemeClr>
              </a:solidFill>
              <a:latin typeface="Noto Sans CJK KR Medium"/>
              <a:cs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320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00C003CD-8381-4683-8742-C73351A77CAC}"/>
              </a:ext>
            </a:extLst>
          </p:cNvPr>
          <p:cNvSpPr txBox="1"/>
          <p:nvPr/>
        </p:nvSpPr>
        <p:spPr>
          <a:xfrm>
            <a:off x="469618" y="495300"/>
            <a:ext cx="125730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MAIN </a:t>
            </a:r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602C9-6973-4DDD-A1F0-2097A102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62100"/>
            <a:ext cx="5257800" cy="6524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8434E7-09BF-498F-8647-C5334DB3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62" y="1533525"/>
            <a:ext cx="5333999" cy="652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E00724-A383-4C60-A34B-8338B2B71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4019550"/>
            <a:ext cx="62198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572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8BA443F8-4EA8-4C90-B4BC-A34E1EF7E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4" y="801544"/>
            <a:ext cx="6930485" cy="7892226"/>
          </a:xfrm>
          <a:prstGeom prst="rect">
            <a:avLst/>
          </a:prstGeom>
        </p:spPr>
      </p:pic>
      <p:pic>
        <p:nvPicPr>
          <p:cNvPr id="51" name="그림 50" descr="텍스트이(가) 표시된 사진&#10;&#10;자동 생성된 설명">
            <a:extLst>
              <a:ext uri="{FF2B5EF4-FFF2-40B4-BE49-F238E27FC236}">
                <a16:creationId xmlns:a16="http://schemas.microsoft.com/office/drawing/2014/main" id="{58EB0A23-3770-440B-8653-6FBCC0BB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205" y="906708"/>
            <a:ext cx="6930485" cy="77870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0C003CD-8381-4683-8742-C73351A77CAC}"/>
              </a:ext>
            </a:extLst>
          </p:cNvPr>
          <p:cNvSpPr txBox="1"/>
          <p:nvPr/>
        </p:nvSpPr>
        <p:spPr>
          <a:xfrm>
            <a:off x="1104896" y="266700"/>
            <a:ext cx="125730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환자 등록 </a:t>
            </a:r>
          </a:p>
        </p:txBody>
      </p:sp>
    </p:spTree>
    <p:extLst>
      <p:ext uri="{BB962C8B-B14F-4D97-AF65-F5344CB8AC3E}">
        <p14:creationId xmlns:p14="http://schemas.microsoft.com/office/powerpoint/2010/main" val="158240719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230</Words>
  <Application>Microsoft Office PowerPoint</Application>
  <PresentationFormat>사용자 지정</PresentationFormat>
  <Paragraphs>85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Gmarket Sans Bold</vt:lpstr>
      <vt:lpstr>Gmarket Sans Medium</vt:lpstr>
      <vt:lpstr>HY헤드라인M</vt:lpstr>
      <vt:lpstr>Noto Sans CJK KR Bold</vt:lpstr>
      <vt:lpstr>Noto Sans CJK KR Medium</vt:lpstr>
      <vt:lpstr>Noto Sans CJK KR Regular</vt:lpstr>
      <vt:lpstr>나눔스퀘어라운드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현민</cp:lastModifiedBy>
  <cp:revision>37</cp:revision>
  <dcterms:created xsi:type="dcterms:W3CDTF">2022-04-05T17:55:23Z</dcterms:created>
  <dcterms:modified xsi:type="dcterms:W3CDTF">2022-04-08T04:42:45Z</dcterms:modified>
  <cp:version/>
</cp:coreProperties>
</file>